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9" r:id="rId5"/>
    <p:sldMasterId id="2147483698" r:id="rId6"/>
    <p:sldMasterId id="2147483717" r:id="rId7"/>
    <p:sldMasterId id="2147483776" r:id="rId8"/>
  </p:sldMasterIdLst>
  <p:notesMasterIdLst>
    <p:notesMasterId r:id="rId14"/>
  </p:notesMasterIdLst>
  <p:handoutMasterIdLst>
    <p:handoutMasterId r:id="rId15"/>
  </p:handoutMasterIdLst>
  <p:sldIdLst>
    <p:sldId id="256" r:id="rId9"/>
    <p:sldId id="645" r:id="rId10"/>
    <p:sldId id="647" r:id="rId11"/>
    <p:sldId id="648" r:id="rId12"/>
    <p:sldId id="644" r:id="rId1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arbonnier" initials="A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E2F6E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F"/>
          </a:solidFill>
        </a:fill>
      </a:tcStyle>
    </a:wholeTbl>
    <a:band2H>
      <a:tcTxStyle/>
      <a:tcStyle>
        <a:tcBdr/>
        <a:fill>
          <a:solidFill>
            <a:srgbClr val="E8EC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9D0"/>
          </a:solidFill>
        </a:fill>
      </a:tcStyle>
    </a:wholeTbl>
    <a:band2H>
      <a:tcTxStyle/>
      <a:tcStyle>
        <a:tcBdr/>
        <a:fill>
          <a:solidFill>
            <a:srgbClr val="FFFC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CBFF"/>
          </a:solidFill>
        </a:fill>
      </a:tcStyle>
    </a:wholeTbl>
    <a:band2H>
      <a:tcTxStyle/>
      <a:tcStyle>
        <a:tcBdr/>
        <a:fill>
          <a:solidFill>
            <a:srgbClr val="ECE7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6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AD2"/>
          </a:solidFill>
        </a:fill>
      </a:tcStyle>
    </a:wholeTbl>
    <a:band2H>
      <a:tcTxStyle/>
      <a:tcStyle>
        <a:tcBdr/>
        <a:fill>
          <a:solidFill>
            <a:srgbClr val="E7E6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8"/>
    <p:restoredTop sz="86308"/>
  </p:normalViewPr>
  <p:slideViewPr>
    <p:cSldViewPr snapToGrid="0">
      <p:cViewPr varScale="1">
        <p:scale>
          <a:sx n="122" d="100"/>
          <a:sy n="122" d="100"/>
        </p:scale>
        <p:origin x="1496" y="19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slideMasters/slideMaster5.xml" Id="rId8" /><Relationship Type="http://schemas.openxmlformats.org/officeDocument/2006/relationships/slide" Target="slides/slide5.xml" Id="rId13" /><Relationship Type="http://schemas.openxmlformats.org/officeDocument/2006/relationships/viewProps" Target="viewProps.xml" Id="rId18" /><Relationship Type="http://schemas.openxmlformats.org/officeDocument/2006/relationships/customXml" Target="../customXml/item3.xml" Id="rId3" /><Relationship Type="http://schemas.openxmlformats.org/officeDocument/2006/relationships/slideMaster" Target="slideMasters/slideMaster4.xml" Id="rId7" /><Relationship Type="http://schemas.openxmlformats.org/officeDocument/2006/relationships/slide" Target="slides/slide4.xml" Id="rId12" /><Relationship Type="http://schemas.openxmlformats.org/officeDocument/2006/relationships/presProps" Target="presProps.xml" Id="rId17" /><Relationship Type="http://schemas.openxmlformats.org/officeDocument/2006/relationships/customXml" Target="../customXml/item2.xml" Id="rId2" /><Relationship Type="http://schemas.openxmlformats.org/officeDocument/2006/relationships/commentAuthors" Target="commentAuthors.xml" Id="rId16" /><Relationship Type="http://schemas.openxmlformats.org/officeDocument/2006/relationships/tableStyles" Target="tableStyles.xml" Id="rId20" /><Relationship Type="http://schemas.openxmlformats.org/officeDocument/2006/relationships/customXml" Target="../customXml/item1.xml" Id="rId1" /><Relationship Type="http://schemas.openxmlformats.org/officeDocument/2006/relationships/slideMaster" Target="slideMasters/slideMaster3.xml" Id="rId6" /><Relationship Type="http://schemas.openxmlformats.org/officeDocument/2006/relationships/slide" Target="slides/slide3.xml" Id="rId11" /><Relationship Type="http://schemas.openxmlformats.org/officeDocument/2006/relationships/slideMaster" Target="slideMasters/slideMaster2.xml" Id="rId5" /><Relationship Type="http://schemas.openxmlformats.org/officeDocument/2006/relationships/handoutMaster" Target="handoutMasters/handoutMaster1.xml" Id="rId15" /><Relationship Type="http://schemas.openxmlformats.org/officeDocument/2006/relationships/slide" Target="slides/slide2.xml" Id="rId10" /><Relationship Type="http://schemas.openxmlformats.org/officeDocument/2006/relationships/theme" Target="theme/theme1.xml" Id="rId19" /><Relationship Type="http://schemas.openxmlformats.org/officeDocument/2006/relationships/slideMaster" Target="slideMasters/slideMaster1.xml" Id="rId4" /><Relationship Type="http://schemas.openxmlformats.org/officeDocument/2006/relationships/slide" Target="slides/slide1.xml" Id="rId9" /><Relationship Type="http://schemas.openxmlformats.org/officeDocument/2006/relationships/notesMaster" Target="notesMasters/notesMaster1.xml" Id="rId14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DADCA5F-CFA3-404F-935A-92E784C3B3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629472-F9CB-3A4E-B26F-CC87F3B5E1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04CC7-F23E-F047-96CA-C97CE23C045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ED1EA-4E6C-2942-B775-259F87311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FB1296-3D97-7C46-B36E-7D318D56AB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5E6FB-12C6-354E-B8FA-36AB2558B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1372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326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1" y="0"/>
            <a:ext cx="5366320" cy="47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8" h="19883" extrusionOk="0">
                <a:moveTo>
                  <a:pt x="0" y="0"/>
                </a:moveTo>
                <a:lnTo>
                  <a:pt x="11905" y="0"/>
                </a:ln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000"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3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80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 indent="342900">
              <a:lnSpc>
                <a:spcPct val="100000"/>
              </a:lnSpc>
              <a:defRPr sz="1300"/>
            </a:lvl2pPr>
            <a:lvl3pPr indent="685800">
              <a:lnSpc>
                <a:spcPct val="100000"/>
              </a:lnSpc>
              <a:defRPr sz="1300"/>
            </a:lvl3pPr>
            <a:lvl4pPr marL="0" indent="1028700">
              <a:lnSpc>
                <a:spcPct val="100000"/>
              </a:lnSpc>
              <a:buSzTx/>
              <a:buNone/>
              <a:defRPr sz="1300"/>
            </a:lvl4pPr>
            <a:lvl5pPr indent="1371600"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9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  <a:endParaRPr lang="fr-FR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8136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6661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0011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5890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165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278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81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228724" y="1706398"/>
            <a:ext cx="3430800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41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672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7503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030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6827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324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7529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9697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47354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8090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5121061" y="1706398"/>
            <a:ext cx="3430802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/>
            </a:lvl1pPr>
            <a:lvl2pPr indent="342900">
              <a:defRPr sz="1300"/>
            </a:lvl2pPr>
            <a:lvl3pPr indent="685800">
              <a:defRPr sz="1300"/>
            </a:lvl3pPr>
            <a:lvl4pPr marL="0" indent="1028700">
              <a:buSzTx/>
              <a:buNone/>
              <a:defRPr sz="1300"/>
            </a:lvl4pPr>
            <a:lvl5pPr indent="1371600"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742133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49982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85457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8923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984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9982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18353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196650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4314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8132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384722"/>
            <a:ext cx="6196514" cy="475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pic>
        <p:nvPicPr>
          <p:cNvPr id="10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0286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1958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08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6947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4215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14891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0856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94911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5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90135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72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7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399978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Texte du titre"/>
          <p:cNvSpPr>
            <a:spLocks noGrp="1"/>
          </p:cNvSpPr>
          <p:nvPr>
            <p:ph type="title"/>
          </p:nvPr>
        </p:nvSpPr>
        <p:spPr>
          <a:xfrm>
            <a:off x="1228724" y="1706399"/>
            <a:ext cx="3430800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83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0009601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Texte du titre"/>
          <p:cNvSpPr>
            <a:spLocks noGrp="1"/>
          </p:cNvSpPr>
          <p:nvPr>
            <p:ph type="title"/>
          </p:nvPr>
        </p:nvSpPr>
        <p:spPr>
          <a:xfrm>
            <a:off x="5121062" y="1706399"/>
            <a:ext cx="3430801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92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92754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0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0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763632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1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4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15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28361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2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5" name="Rectangle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6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7" name="Ligne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Ligne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76492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8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9" name="Rectangle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138500"/>
          </a:xfrm>
          <a:prstGeom prst="rect">
            <a:avLst/>
          </a:prstGeom>
        </p:spPr>
        <p:txBody>
          <a:bodyPr lIns="0" tIns="0" rIns="0" bIns="0"/>
          <a:lstStyle/>
          <a:p>
            <a:pPr defTabSz="548640">
              <a:spcBef>
                <a:spcPts val="700"/>
              </a:spcBef>
              <a:defRPr sz="8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0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41" name="Rectangle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2" name="Rectangle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3" name="Rectangle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4" name="Rectangle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452917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5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5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51009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63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65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062154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4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75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7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88653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18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7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58506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7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41938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05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0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525445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5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16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17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18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237378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26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27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28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6371925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37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636493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igne"/>
          <p:cNvSpPr/>
          <p:nvPr/>
        </p:nvSpPr>
        <p:spPr>
          <a:xfrm>
            <a:off x="0" y="0"/>
            <a:ext cx="5366512" cy="4751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9" h="19883" extrusionOk="0">
                <a:moveTo>
                  <a:pt x="11905" y="0"/>
                </a:move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</a:path>
            </a:pathLst>
          </a:custGeom>
          <a:ln w="12700">
            <a:solidFill>
              <a:srgbClr val="00DFFF"/>
            </a:solidFill>
          </a:ln>
        </p:spPr>
        <p:txBody>
          <a:bodyPr lIns="45719" rIns="45719"/>
          <a:lstStyle/>
          <a:p>
            <a:pPr>
              <a:defRPr sz="1000"/>
            </a:pPr>
            <a:endParaRPr/>
          </a:p>
        </p:txBody>
      </p:sp>
      <p:sp>
        <p:nvSpPr>
          <p:cNvPr id="246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247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48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438144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6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248402"/>
          </a:xfrm>
          <a:prstGeom prst="rect">
            <a:avLst/>
          </a:prstGeom>
        </p:spPr>
        <p:txBody>
          <a:bodyPr/>
          <a:lstStyle/>
          <a:p>
            <a:pPr>
              <a:defRPr sz="10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68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0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1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2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3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313765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8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82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8959489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  <a:lvl2pPr marL="653142" indent="-653142">
              <a:lnSpc>
                <a:spcPct val="120000"/>
              </a:lnSpc>
              <a:defRPr sz="3200"/>
            </a:lvl2pPr>
            <a:lvl3pPr marL="589416" indent="-410029">
              <a:lnSpc>
                <a:spcPct val="120000"/>
              </a:lnSpc>
              <a:defRPr sz="3200"/>
            </a:lvl3pPr>
            <a:lvl4pPr marL="949779" indent="-410029">
              <a:lnSpc>
                <a:spcPct val="120000"/>
              </a:lnSpc>
              <a:defRPr sz="3200"/>
            </a:lvl4pPr>
            <a:lvl5pPr marL="1172482" indent="-413657">
              <a:lnSpc>
                <a:spcPct val="120000"/>
              </a:lnSpc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9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206550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04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Espace réservé pour une image  15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0467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592931" y="380525"/>
            <a:ext cx="7958140" cy="529597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00DFFF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593327" y="1599460"/>
            <a:ext cx="7957345" cy="26320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 marL="0" indent="-80998">
              <a:buSzTx/>
              <a:buNone/>
              <a:defRPr sz="2400">
                <a:solidFill>
                  <a:srgbClr val="FFFFFF"/>
                </a:solidFill>
              </a:defRPr>
            </a:lvl4pPr>
            <a:lvl5pPr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1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16" name="Texte niveau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385931986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e niveau 1…"/>
          <p:cNvSpPr>
            <a:spLocks noGrp="1"/>
          </p:cNvSpPr>
          <p:nvPr>
            <p:ph type="body" sz="half" idx="1"/>
          </p:nvPr>
        </p:nvSpPr>
        <p:spPr>
          <a:xfrm>
            <a:off x="2590800" y="720534"/>
            <a:ext cx="3193228" cy="3224981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142" indent="-21428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76191" indent="-19047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19048" indent="-19047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5717" indent="-21428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2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559799" y="476726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25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52825" y="702423"/>
            <a:ext cx="1787526" cy="706660"/>
          </a:xfrm>
          <a:prstGeom prst="rect">
            <a:avLst/>
          </a:prstGeom>
        </p:spPr>
        <p:txBody>
          <a:bodyPr/>
          <a:lstStyle/>
          <a:p>
            <a:pPr>
              <a:defRPr sz="1100" cap="all">
                <a:solidFill>
                  <a:srgbClr val="3C3C3B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326" name="Espace réservé du texte 2"/>
          <p:cNvSpPr>
            <a:spLocks noGrp="1"/>
          </p:cNvSpPr>
          <p:nvPr>
            <p:ph type="body" sz="quarter" idx="14"/>
          </p:nvPr>
        </p:nvSpPr>
        <p:spPr>
          <a:xfrm>
            <a:off x="252825" y="1523381"/>
            <a:ext cx="1787526" cy="706660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spcBef>
                <a:spcPts val="0"/>
              </a:spcBef>
              <a:defRPr sz="700" cap="all">
                <a:solidFill>
                  <a:srgbClr val="1E756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2871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3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703661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  <p:extLst>
      <p:ext uri="{BB962C8B-B14F-4D97-AF65-F5344CB8AC3E}">
        <p14:creationId xmlns:p14="http://schemas.microsoft.com/office/powerpoint/2010/main" val="310564346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Texte du titre</a:t>
            </a:r>
          </a:p>
        </p:txBody>
      </p:sp>
      <p:sp>
        <p:nvSpPr>
          <p:cNvPr id="35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9777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36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217515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7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7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7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8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99244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14" y="4654960"/>
            <a:ext cx="1040717" cy="3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93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82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38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7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5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40292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3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224837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839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24935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0473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09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</p:spPr>
        <p:txBody>
          <a:bodyPr/>
          <a:lstStyle/>
          <a:p>
            <a:endParaRPr lang="fr-FR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486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138499"/>
          </a:xfr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9291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24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4571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21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8131" y="203385"/>
            <a:ext cx="8499188" cy="332399"/>
          </a:xfrm>
        </p:spPr>
        <p:txBody>
          <a:bodyPr wrap="square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288133" y="628699"/>
            <a:ext cx="2619375" cy="184666"/>
          </a:xfrm>
        </p:spPr>
        <p:txBody>
          <a:bodyPr>
            <a:spAutoFit/>
          </a:bodyPr>
          <a:lstStyle>
            <a:lvl1pPr>
              <a:defRPr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771381" y="4933502"/>
            <a:ext cx="239316" cy="121187"/>
          </a:xfrm>
        </p:spPr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787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3327" y="1454726"/>
            <a:ext cx="7957345" cy="2901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  <a:endParaRPr lang="fr-FR" dirty="0"/>
          </a:p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0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218624" y="4795341"/>
            <a:ext cx="332048" cy="10772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sz="7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fld id="{86CB4B4D-7CA3-9044-876B-883B54F8677D}" type="slidenum">
              <a:t>‹N°›</a:t>
            </a:fld>
            <a:endParaRPr dirty="0"/>
          </a:p>
        </p:txBody>
      </p:sp>
      <p:sp>
        <p:nvSpPr>
          <p:cNvPr id="6" name="Espace réservé du titre 5">
            <a:extLst>
              <a:ext uri="{FF2B5EF4-FFF2-40B4-BE49-F238E27FC236}">
                <a16:creationId xmlns:a16="http://schemas.microsoft.com/office/drawing/2014/main" id="{7255D00E-A171-974F-A48B-D114FF9F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7" y="27947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  <p:sldLayoutId id="2147483658" r:id="rId4"/>
    <p:sldLayoutId id="2147483661" r:id="rId5"/>
    <p:sldLayoutId id="2147483664" r:id="rId6"/>
    <p:sldLayoutId id="2147483665" r:id="rId7"/>
    <p:sldLayoutId id="2147483666" r:id="rId8"/>
    <p:sldLayoutId id="2147483667" r:id="rId9"/>
    <p:sldLayoutId id="2147483675" r:id="rId10"/>
    <p:sldLayoutId id="2147483676" r:id="rId11"/>
    <p:sldLayoutId id="2147483677" r:id="rId12"/>
  </p:sldLayoutIdLst>
  <p:transition spd="med"/>
  <p:hf hdr="0" ftr="0" dt="0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9pPr>
    </p:titleStyle>
    <p:bodyStyle>
      <a:lvl1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1pPr>
      <a:lvl2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2pPr>
      <a:lvl3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5pPr>
      <a:lvl6pPr marL="20573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6pPr>
      <a:lvl7pPr marL="24002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7pPr>
      <a:lvl8pPr marL="27431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8pPr>
      <a:lvl9pPr marL="30860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4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571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Courier New" panose="02070309020205020404" pitchFamily="49" charset="0"/>
        <a:buChar char="o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Ø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8750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§"/>
        <a:tabLst/>
        <a:defRPr sz="120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33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85750" indent="-285750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58775" indent="-1793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138" indent="-179388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800" indent="-180975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Image 17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du titre"/>
          <p:cNvSpPr>
            <a:spLocks noGrp="1"/>
          </p:cNvSpPr>
          <p:nvPr>
            <p:ph type="title"/>
          </p:nvPr>
        </p:nvSpPr>
        <p:spPr>
          <a:xfrm>
            <a:off x="592931" y="265702"/>
            <a:ext cx="7958139" cy="48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7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" name="Texte niveau 1…"/>
          <p:cNvSpPr>
            <a:spLocks noGrp="1"/>
          </p:cNvSpPr>
          <p:nvPr>
            <p:ph type="body" idx="1"/>
          </p:nvPr>
        </p:nvSpPr>
        <p:spPr>
          <a:xfrm>
            <a:off x="592137" y="968187"/>
            <a:ext cx="7959726" cy="3550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799" tIns="46799" rIns="46799" bIns="46799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9488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50" r:id="rId26"/>
    <p:sldLayoutId id="2147483751" r:id="rId27"/>
    <p:sldLayoutId id="2147483752" r:id="rId28"/>
    <p:sldLayoutId id="2147483800" r:id="rId29"/>
  </p:sldLayoutIdLst>
  <p:transition spd="med"/>
  <p:hf hdr="0" ftr="0" dt="0"/>
  <p:txStyles>
    <p:titleStyle>
      <a:lvl1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1pPr>
      <a:lvl2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2pPr>
      <a:lvl3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3pPr>
      <a:lvl4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4pPr>
      <a:lvl5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5pPr>
      <a:lvl6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6pPr>
      <a:lvl7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7pPr>
      <a:lvl8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8pPr>
      <a:lvl9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9pPr>
    </p:titleStyle>
    <p:bodyStyle>
      <a:lvl1pPr marL="0" marR="0" indent="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1pPr>
      <a:lvl2pPr marL="285750" marR="0" indent="-28575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2pPr>
      <a:lvl3pPr marL="358775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3pPr>
      <a:lvl4pPr marL="719137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4pPr>
      <a:lvl5pPr marL="939800" marR="0" indent="-180975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5pPr>
      <a:lvl6pPr marL="18991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6pPr>
      <a:lvl7pPr marL="22420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7pPr>
      <a:lvl8pPr marL="25849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8pPr>
      <a:lvl9pPr marL="29278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9pPr>
    </p:bodyStyle>
    <p:otherStyle>
      <a:lvl1pPr marL="0" marR="0" indent="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1pPr>
      <a:lvl2pPr marL="0" marR="0" indent="3429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2pPr>
      <a:lvl3pPr marL="0" marR="0" indent="6858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3pPr>
      <a:lvl4pPr marL="0" marR="0" indent="10287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4pPr>
      <a:lvl5pPr marL="0" marR="0" indent="13716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5pPr>
      <a:lvl6pPr marL="0" marR="0" indent="17145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6pPr>
      <a:lvl7pPr marL="0" marR="0" indent="20574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7pPr>
      <a:lvl8pPr marL="0" marR="0" indent="24003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8pPr>
      <a:lvl9pPr marL="0" marR="0" indent="27432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2931" y="1342469"/>
            <a:ext cx="7958138" cy="26323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2"/>
          </p:nvPr>
        </p:nvSpPr>
        <p:spPr>
          <a:xfrm>
            <a:off x="1225150" y="4680700"/>
            <a:ext cx="1357316" cy="1385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0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-81000" algn="l" defTabSz="685800" rtl="0" eaLnBrk="1" latinLnBrk="0" hangingPunct="1">
        <a:lnSpc>
          <a:spcPct val="100000"/>
        </a:lnSpc>
        <a:spcBef>
          <a:spcPts val="450"/>
        </a:spcBef>
        <a:buFont typeface="Ubuntu" panose="020B0504030602030204" pitchFamily="34" charset="0"/>
        <a:buChar char="-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700" i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laceholderImage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</p:spPr>
      </p:pic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652835" y="1919146"/>
            <a:ext cx="4070438" cy="1181101"/>
          </a:xfrm>
          <a:prstGeom prst="rect">
            <a:avLst/>
          </a:prstGeom>
        </p:spPr>
        <p:txBody>
          <a:bodyPr>
            <a:noAutofit/>
          </a:bodyPr>
          <a:lstStyle/>
          <a:p>
            <a:pPr lvl="1" algn="ctr">
              <a:defRPr sz="3000">
                <a:solidFill>
                  <a:srgbClr val="23006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r>
              <a:rPr lang="en-US" sz="3200" dirty="0"/>
              <a:t>ROD: Refrigerator opened detector </a:t>
            </a:r>
            <a:endParaRPr lang="fr-FR"/>
          </a:p>
        </p:txBody>
      </p:sp>
      <p:pic>
        <p:nvPicPr>
          <p:cNvPr id="322" name="image1.jpeg"/>
          <p:cNvPicPr>
            <a:picLocks noChangeAspect="1"/>
          </p:cNvPicPr>
          <p:nvPr/>
        </p:nvPicPr>
        <p:blipFill>
          <a:blip r:embed="rId4">
            <a:extLst/>
          </a:blip>
          <a:srcRect t="7788" b="7788"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652835" y="3100247"/>
            <a:ext cx="4070438" cy="32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lnSpcReduction="10000"/>
          </a:bodyPr>
          <a:lstStyle>
            <a:lvl1pPr>
              <a:defRPr sz="23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endParaRPr lang="fr-FR" dirty="0" err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2962FBB-288F-9B4F-8AD0-1F5AAFFFA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833" y="3100247"/>
            <a:ext cx="3060441" cy="131343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38E393-0F7C-8F4A-8951-F3A6B7C079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to </a:t>
            </a:r>
            <a:r>
              <a:rPr lang="fr-FR" dirty="0" err="1"/>
              <a:t>solve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6800" rIns="91440" bIns="4680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In order to save energy that the </a:t>
            </a:r>
            <a:r>
              <a:rPr lang="en-US" dirty="0" err="1">
                <a:latin typeface="Ubuntu Light" panose="020B0304030602030204" pitchFamily="34" charset="0"/>
              </a:rPr>
              <a:t>refregerator</a:t>
            </a:r>
            <a:r>
              <a:rPr lang="en-US" dirty="0">
                <a:latin typeface="Ubuntu Light" panose="020B0304030602030204" pitchFamily="34" charset="0"/>
              </a:rPr>
              <a:t>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people who forgot to close the door of the </a:t>
            </a:r>
            <a:r>
              <a:rPr lang="en-US" dirty="0" err="1">
                <a:latin typeface="Ubuntu Light" panose="020B0304030602030204" pitchFamily="34" charset="0"/>
              </a:rPr>
              <a:t>refegerator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the kitchen</a:t>
            </a: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27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6800" rIns="91440" bIns="4680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The devise send a message when the door of the </a:t>
            </a:r>
            <a:r>
              <a:rPr lang="en-US" dirty="0" err="1">
                <a:latin typeface="Ubuntu Light" panose="020B0304030602030204" pitchFamily="34" charset="0"/>
              </a:rPr>
              <a:t>refegerator</a:t>
            </a:r>
            <a:r>
              <a:rPr lang="en-US" dirty="0">
                <a:latin typeface="Ubuntu Light" panose="020B0304030602030204" pitchFamily="34" charset="0"/>
              </a:rPr>
              <a:t> is still open after 10 seconds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78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6800" rIns="91440" bIns="4680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TAM : I </a:t>
            </a:r>
            <a:r>
              <a:rPr lang="fr-FR" dirty="0" err="1">
                <a:latin typeface="Ubuntu Light" panose="020B0304030602030204" pitchFamily="34" charset="0"/>
              </a:rPr>
              <a:t>don't</a:t>
            </a:r>
            <a:r>
              <a:rPr lang="fr-FR" dirty="0">
                <a:latin typeface="Ubuntu Light" panose="020B0304030602030204" pitchFamily="34" charset="0"/>
              </a:rPr>
              <a:t> know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Money </a:t>
            </a:r>
            <a:r>
              <a:rPr lang="fr-FR" dirty="0" err="1">
                <a:latin typeface="Ubuntu Light" panose="020B0304030602030204" pitchFamily="34" charset="0"/>
              </a:rPr>
              <a:t>needs</a:t>
            </a:r>
            <a:r>
              <a:rPr lang="fr-FR" dirty="0">
                <a:latin typeface="Ubuntu Light" panose="020B0304030602030204" pitchFamily="34" charset="0"/>
              </a:rPr>
              <a:t>: not a lot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>
                <a:latin typeface="Ubuntu Light" panose="020B0304030602030204" pitchFamily="34" charset="0"/>
              </a:rPr>
              <a:t>Calendar</a:t>
            </a:r>
            <a:r>
              <a:rPr lang="fr-FR" dirty="0">
                <a:latin typeface="Ubuntu Light" panose="020B0304030602030204" pitchFamily="34" charset="0"/>
              </a:rPr>
              <a:t> (beta, </a:t>
            </a:r>
            <a:r>
              <a:rPr lang="fr-FR" dirty="0" err="1">
                <a:latin typeface="Ubuntu Light" panose="020B0304030602030204" pitchFamily="34" charset="0"/>
              </a:rPr>
              <a:t>deployment</a:t>
            </a:r>
            <a:r>
              <a:rPr lang="fr-FR" dirty="0">
                <a:latin typeface="Ubuntu Light" panose="020B0304030602030204" pitchFamily="34" charset="0"/>
              </a:rPr>
              <a:t> phase, …): good question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84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618553" y="1221028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Merci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383225" y="157713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61387" y="2211188"/>
            <a:ext cx="636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3796" y="3070242"/>
            <a:ext cx="681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Dankie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68920" y="612288"/>
            <a:ext cx="764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2800">
                <a:solidFill>
                  <a:schemeClr val="bg1"/>
                </a:solidFill>
              </a:rPr>
              <a:t>شكرا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1215" y="1709860"/>
            <a:ext cx="1974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sz="2400">
                <a:solidFill>
                  <a:schemeClr val="bg1"/>
                </a:solidFill>
              </a:rPr>
              <a:t>Terima kasih</a:t>
            </a: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994" y="2314398"/>
            <a:ext cx="1257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>
                <a:solidFill>
                  <a:schemeClr val="bg1"/>
                </a:solidFill>
              </a:rPr>
              <a:t>ありがとう</a:t>
            </a:r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30927" y="87801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谢谢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61340" y="2686860"/>
            <a:ext cx="132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1800">
                <a:solidFill>
                  <a:schemeClr val="bg1"/>
                </a:solidFill>
              </a:rPr>
              <a:t>با تشکر از شما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8674" y="2632590"/>
            <a:ext cx="962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Grazie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34181" y="3689554"/>
            <a:ext cx="1754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Nirringrazzjak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6504" y="94434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800">
                <a:solidFill>
                  <a:schemeClr val="bg1"/>
                </a:solidFill>
              </a:rPr>
              <a:t>Obrigado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3714" y="3353581"/>
            <a:ext cx="76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800">
                <a:solidFill>
                  <a:schemeClr val="bg1"/>
                </a:solidFill>
              </a:rPr>
              <a:t>Tak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60579" y="3592393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>
                <a:solidFill>
                  <a:schemeClr val="bg1"/>
                </a:solidFill>
              </a:rPr>
              <a:t>Kiitos</a:t>
            </a:r>
            <a:endParaRPr lang="fr-FR" sz="160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75735" y="671305"/>
            <a:ext cx="1184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>
                <a:solidFill>
                  <a:schemeClr val="bg1"/>
                </a:solidFill>
              </a:rPr>
              <a:t>Děkuji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17059" y="1485541"/>
            <a:ext cx="6383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>
                <a:solidFill>
                  <a:schemeClr val="bg1"/>
                </a:solidFill>
              </a:rPr>
              <a:t>Hvala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20249" y="3029906"/>
            <a:ext cx="9829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Dankjewel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336" y="1427096"/>
            <a:ext cx="549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Tack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47708" y="326918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고맙습니다</a:t>
            </a:r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15022" y="4065384"/>
            <a:ext cx="17652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ga-IE">
                <a:solidFill>
                  <a:schemeClr val="bg1"/>
                </a:solidFill>
              </a:rPr>
              <a:t>Go raibh maith agat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92A7B-74AE-F242-945B-1421A24F8C79}"/>
              </a:ext>
            </a:extLst>
          </p:cNvPr>
          <p:cNvSpPr/>
          <p:nvPr/>
        </p:nvSpPr>
        <p:spPr>
          <a:xfrm>
            <a:off x="2870651" y="4231468"/>
            <a:ext cx="14543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Teşekkür ederim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43A33-B38E-744D-9AEA-B1C0EAFC9475}"/>
              </a:ext>
            </a:extLst>
          </p:cNvPr>
          <p:cNvSpPr/>
          <p:nvPr/>
        </p:nvSpPr>
        <p:spPr>
          <a:xfrm>
            <a:off x="7368897" y="3723310"/>
            <a:ext cx="987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</a:rPr>
              <a:t>ขอบคุณ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8B2A457-7384-7147-8741-2497D4FC722C}"/>
              </a:ext>
            </a:extLst>
          </p:cNvPr>
          <p:cNvSpPr txBox="1"/>
          <p:nvPr/>
        </p:nvSpPr>
        <p:spPr>
          <a:xfrm>
            <a:off x="3874667" y="54526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600" dirty="0">
                <a:solidFill>
                  <a:schemeClr val="bg1"/>
                </a:solidFill>
              </a:rPr>
              <a:t>Aitäh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0658E-4E55-3649-92AC-322A90E066B5}"/>
              </a:ext>
            </a:extLst>
          </p:cNvPr>
          <p:cNvSpPr txBox="1"/>
          <p:nvPr/>
        </p:nvSpPr>
        <p:spPr>
          <a:xfrm>
            <a:off x="7121937" y="4613566"/>
            <a:ext cx="19287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Ubuntu Light" panose="020B0304030602030204" pitchFamily="34" charset="0"/>
              </a:rPr>
              <a:t>iotagency@sigfox.com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283458-8A9F-C443-BEE0-8C51072994FC}"/>
              </a:ext>
            </a:extLst>
          </p:cNvPr>
          <p:cNvSpPr txBox="1"/>
          <p:nvPr/>
        </p:nvSpPr>
        <p:spPr>
          <a:xfrm>
            <a:off x="3267209" y="1820673"/>
            <a:ext cx="2579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20024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3.xml><?xml version="1.0" encoding="utf-8"?>
<a:theme xmlns:a="http://schemas.openxmlformats.org/drawingml/2006/main" name="2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4.xml><?xml version="1.0" encoding="utf-8"?>
<a:theme xmlns:a="http://schemas.openxmlformats.org/drawingml/2006/main" name="3_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5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6.xml><?xml version="1.0" encoding="utf-8"?>
<a:theme xmlns:a="http://schemas.openxmlformats.org/drawingml/2006/main" name="Thème SIGFOX">
  <a:themeElements>
    <a:clrScheme name="Thème SIGFO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2042d-987a-4217-96f4-9e87953e2e3f">
      <UserInfo>
        <DisplayName>Jeremy Wietrzykowski</DisplayName>
        <AccountId>26</AccountId>
        <AccountType/>
      </UserInfo>
      <UserInfo>
        <DisplayName>Olivier Isson</DisplayName>
        <AccountId>90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F81E1672EC3C47A78A94EFA7529357" ma:contentTypeVersion="8" ma:contentTypeDescription="Crée un document." ma:contentTypeScope="" ma:versionID="e0d46b90b66f0dd4437fcb2fa45cb3d8">
  <xsd:schema xmlns:xsd="http://www.w3.org/2001/XMLSchema" xmlns:xs="http://www.w3.org/2001/XMLSchema" xmlns:p="http://schemas.microsoft.com/office/2006/metadata/properties" xmlns:ns2="8a04c0de-be7f-4da4-af1a-9564fae50d6b" xmlns:ns3="8a82042d-987a-4217-96f4-9e87953e2e3f" targetNamespace="http://schemas.microsoft.com/office/2006/metadata/properties" ma:root="true" ma:fieldsID="06383b46799e29d40dd018e0de57abc5" ns2:_="" ns3:_="">
    <xsd:import namespace="8a04c0de-be7f-4da4-af1a-9564fae50d6b"/>
    <xsd:import namespace="8a82042d-987a-4217-96f4-9e87953e2e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4c0de-be7f-4da4-af1a-9564fae50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2042d-987a-4217-96f4-9e87953e2e3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806B59-F56F-4C7C-8944-06392978F400}">
  <ds:schemaRefs>
    <ds:schemaRef ds:uri="http://purl.org/dc/dcmitype/"/>
    <ds:schemaRef ds:uri="8a04c0de-be7f-4da4-af1a-9564fae50d6b"/>
    <ds:schemaRef ds:uri="http://schemas.microsoft.com/office/2006/documentManagement/types"/>
    <ds:schemaRef ds:uri="8a82042d-987a-4217-96f4-9e87953e2e3f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F732BC8F-A691-4865-B49D-C59F49FBD1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04c0de-be7f-4da4-af1a-9564fae50d6b"/>
    <ds:schemaRef ds:uri="8a82042d-987a-4217-96f4-9e87953e2e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7A70B9-C908-4B71-86CD-34F15160B6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13985</TotalTime>
  <Words>86</Words>
  <Application>Microsoft Office PowerPoint</Application>
  <PresentationFormat>Affichage à l'écran (16:9)</PresentationFormat>
  <Paragraphs>40</Paragraphs>
  <Slides>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5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Thème SIGFOX</vt:lpstr>
      <vt:lpstr>1_Thème SIGFOX</vt:lpstr>
      <vt:lpstr>2_Thème SIGFOX</vt:lpstr>
      <vt:lpstr>3_Thème SIGFOX</vt:lpstr>
      <vt:lpstr>5_Thème SIGFOX</vt:lpstr>
      <vt:lpstr>ROD: Refrigerator opened detector </vt:lpstr>
      <vt:lpstr>Problem to solve</vt:lpstr>
      <vt:lpstr>Solution</vt:lpstr>
      <vt:lpstr>Strategy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Sigfox Sigfox World IoT Expo</dc:title>
  <dc:creator>Aurélien Lequertier</dc:creator>
  <cp:lastModifiedBy>Antoine de Chassey</cp:lastModifiedBy>
  <cp:revision>548</cp:revision>
  <cp:lastPrinted>2017-11-07T09:28:35Z</cp:lastPrinted>
  <dcterms:modified xsi:type="dcterms:W3CDTF">2018-11-30T11:29:46Z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0x01010073F81E1672EC3C47A78A94EFA7529357</vt:lpwstr>
  </property>
</Properties>
</file>